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4" r:id="rId6"/>
    <p:sldId id="259" r:id="rId7"/>
    <p:sldId id="260" r:id="rId8"/>
    <p:sldId id="265" r:id="rId9"/>
    <p:sldId id="261" r:id="rId10"/>
    <p:sldId id="263"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BD6CF0-DFAC-41CB-B8F6-AF440CC32C0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80289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D6CF0-DFAC-41CB-B8F6-AF440CC32C0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1670747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D6CF0-DFAC-41CB-B8F6-AF440CC32C0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122758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D6CF0-DFAC-41CB-B8F6-AF440CC32C0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338964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BD6CF0-DFAC-41CB-B8F6-AF440CC32C05}"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9447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BD6CF0-DFAC-41CB-B8F6-AF440CC32C05}"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351520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BD6CF0-DFAC-41CB-B8F6-AF440CC32C05}"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3823493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BD6CF0-DFAC-41CB-B8F6-AF440CC32C05}"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40711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D6CF0-DFAC-41CB-B8F6-AF440CC32C05}"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288276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D6CF0-DFAC-41CB-B8F6-AF440CC32C05}"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5079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D6CF0-DFAC-41CB-B8F6-AF440CC32C05}"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D2D1E-D7DC-4601-AF68-670A761ABA23}" type="slidenum">
              <a:rPr lang="en-US" smtClean="0"/>
              <a:t>‹#›</a:t>
            </a:fld>
            <a:endParaRPr lang="en-US"/>
          </a:p>
        </p:txBody>
      </p:sp>
    </p:spTree>
    <p:extLst>
      <p:ext uri="{BB962C8B-B14F-4D97-AF65-F5344CB8AC3E}">
        <p14:creationId xmlns:p14="http://schemas.microsoft.com/office/powerpoint/2010/main" val="139606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D6CF0-DFAC-41CB-B8F6-AF440CC32C05}"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D2D1E-D7DC-4601-AF68-670A761ABA23}" type="slidenum">
              <a:rPr lang="en-US" smtClean="0"/>
              <a:t>‹#›</a:t>
            </a:fld>
            <a:endParaRPr lang="en-US"/>
          </a:p>
        </p:txBody>
      </p:sp>
    </p:spTree>
    <p:extLst>
      <p:ext uri="{BB962C8B-B14F-4D97-AF65-F5344CB8AC3E}">
        <p14:creationId xmlns:p14="http://schemas.microsoft.com/office/powerpoint/2010/main" val="547708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latin typeface="Times New Roman" pitchFamily="18" charset="0"/>
                <a:cs typeface="Times New Roman" pitchFamily="18" charset="0"/>
              </a:rPr>
              <a:t>Old </a:t>
            </a:r>
            <a:r>
              <a:rPr lang="en-US" sz="6000" dirty="0">
                <a:latin typeface="Times New Roman" pitchFamily="18" charset="0"/>
                <a:cs typeface="Times New Roman" pitchFamily="18" charset="0"/>
              </a:rPr>
              <a:t>W</a:t>
            </a:r>
            <a:r>
              <a:rPr lang="en-US" sz="6000" dirty="0" smtClean="0">
                <a:latin typeface="Times New Roman" pitchFamily="18" charset="0"/>
                <a:cs typeface="Times New Roman" pitchFamily="18" charset="0"/>
              </a:rPr>
              <a:t>orld </a:t>
            </a:r>
            <a:r>
              <a:rPr lang="en-US" sz="6000" dirty="0">
                <a:latin typeface="Times New Roman" pitchFamily="18" charset="0"/>
                <a:cs typeface="Times New Roman" pitchFamily="18" charset="0"/>
              </a:rPr>
              <a:t>B</a:t>
            </a:r>
            <a:r>
              <a:rPr lang="en-US" sz="6000" dirty="0" smtClean="0">
                <a:latin typeface="Times New Roman" pitchFamily="18" charset="0"/>
                <a:cs typeface="Times New Roman" pitchFamily="18" charset="0"/>
              </a:rPr>
              <a:t>ackground</a:t>
            </a:r>
            <a:endParaRPr lang="en-US" sz="6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sz="2800" dirty="0">
                <a:latin typeface="Times New Roman" pitchFamily="18" charset="0"/>
                <a:cs typeface="Times New Roman" pitchFamily="18" charset="0"/>
              </a:rPr>
              <a:t>History of Welfare Development in UK</a:t>
            </a:r>
          </a:p>
          <a:p>
            <a:endParaRPr lang="en-US" dirty="0"/>
          </a:p>
        </p:txBody>
      </p:sp>
    </p:spTree>
    <p:extLst>
      <p:ext uri="{BB962C8B-B14F-4D97-AF65-F5344CB8AC3E}">
        <p14:creationId xmlns:p14="http://schemas.microsoft.com/office/powerpoint/2010/main" val="3117445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He organized a lay order, the Ladies of Charity, whose members visited the poor in their homes, distributing food and clothes.</a:t>
            </a:r>
          </a:p>
          <a:p>
            <a:r>
              <a:rPr lang="en-US" dirty="0">
                <a:latin typeface="Times New Roman" pitchFamily="18" charset="0"/>
                <a:cs typeface="Times New Roman" pitchFamily="18" charset="0"/>
              </a:rPr>
              <a:t>To improve the methods of nursing the sick and handicapped, in 1633</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Father Vincent founded another order, the Daughters of Charity, composed of young peasant women who wanted to devote themselves to charitable work.</a:t>
            </a:r>
          </a:p>
          <a:p>
            <a:r>
              <a:rPr lang="en-US" dirty="0">
                <a:latin typeface="Times New Roman" pitchFamily="18" charset="0"/>
                <a:cs typeface="Times New Roman" pitchFamily="18" charset="0"/>
              </a:rPr>
              <a:t>They were trained in nursing the poor and became the forerunners of the modern social worker.</a:t>
            </a:r>
          </a:p>
          <a:p>
            <a:endParaRPr lang="en-US" dirty="0"/>
          </a:p>
        </p:txBody>
      </p:sp>
    </p:spTree>
    <p:extLst>
      <p:ext uri="{BB962C8B-B14F-4D97-AF65-F5344CB8AC3E}">
        <p14:creationId xmlns:p14="http://schemas.microsoft.com/office/powerpoint/2010/main" val="136575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Source: Book title “Introduction to Social Welfare”</a:t>
            </a:r>
          </a:p>
          <a:p>
            <a:pPr marL="0" indent="0">
              <a:buNone/>
            </a:pPr>
            <a:r>
              <a:rPr lang="en-US" sz="2800" dirty="0">
                <a:latin typeface="Times New Roman" pitchFamily="18" charset="0"/>
                <a:cs typeface="Times New Roman" pitchFamily="18" charset="0"/>
              </a:rPr>
              <a:t>	      Author: Walter A. Friedlander </a:t>
            </a:r>
          </a:p>
          <a:p>
            <a:pPr marL="0" indent="0">
              <a:buNone/>
            </a:pPr>
            <a:r>
              <a:rPr lang="en-US" sz="2800" dirty="0">
                <a:latin typeface="Times New Roman" pitchFamily="18" charset="0"/>
                <a:cs typeface="Times New Roman" pitchFamily="18" charset="0"/>
              </a:rPr>
              <a:t>		          Robert Z. </a:t>
            </a:r>
            <a:r>
              <a:rPr lang="en-US" sz="2800" dirty="0" err="1">
                <a:latin typeface="Times New Roman" pitchFamily="18" charset="0"/>
                <a:cs typeface="Times New Roman" pitchFamily="18" charset="0"/>
              </a:rPr>
              <a:t>Apte</a:t>
            </a:r>
            <a:endParaRPr lang="en-US" sz="28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4160463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400" b="1" dirty="0">
                <a:latin typeface="Times New Roman" pitchFamily="18" charset="0"/>
                <a:cs typeface="Times New Roman" pitchFamily="18" charset="0"/>
              </a:rPr>
              <a:t>B</a:t>
            </a:r>
            <a:r>
              <a:rPr lang="en-US" sz="2400" b="1" dirty="0" smtClean="0">
                <a:latin typeface="Times New Roman" pitchFamily="18" charset="0"/>
                <a:cs typeface="Times New Roman" pitchFamily="18" charset="0"/>
              </a:rPr>
              <a:t>eginning of Human </a:t>
            </a:r>
            <a:r>
              <a:rPr lang="en-US" sz="2400" b="1" dirty="0">
                <a:latin typeface="Times New Roman" pitchFamily="18" charset="0"/>
                <a:cs typeface="Times New Roman" pitchFamily="18" charset="0"/>
              </a:rPr>
              <a:t>S</a:t>
            </a:r>
            <a:r>
              <a:rPr lang="en-US" sz="2400" b="1" dirty="0" smtClean="0">
                <a:latin typeface="Times New Roman" pitchFamily="18" charset="0"/>
                <a:cs typeface="Times New Roman" pitchFamily="18" charset="0"/>
              </a:rPr>
              <a:t>ocieties</a:t>
            </a:r>
          </a:p>
          <a:p>
            <a:pPr algn="just"/>
            <a:r>
              <a:rPr lang="en-US" sz="2400" dirty="0" smtClean="0">
                <a:latin typeface="Times New Roman" pitchFamily="18" charset="0"/>
                <a:cs typeface="Times New Roman" pitchFamily="18" charset="0"/>
              </a:rPr>
              <a:t>As human societies began, the feeling of belonging and the readiness to provide mutual protection were influential.</a:t>
            </a:r>
          </a:p>
          <a:p>
            <a:pPr algn="just"/>
            <a:r>
              <a:rPr lang="en-US" sz="2400" dirty="0" smtClean="0">
                <a:latin typeface="Times New Roman" pitchFamily="18" charset="0"/>
                <a:cs typeface="Times New Roman" pitchFamily="18" charset="0"/>
              </a:rPr>
              <a:t>The role of the head or chief was mainly that of protector against human enemies as well as against wild animals.</a:t>
            </a:r>
          </a:p>
          <a:p>
            <a:pPr algn="just"/>
            <a:r>
              <a:rPr lang="en-US" sz="2400" b="1" dirty="0" smtClean="0">
                <a:latin typeface="Times New Roman" pitchFamily="18" charset="0"/>
                <a:cs typeface="Times New Roman" pitchFamily="18" charset="0"/>
              </a:rPr>
              <a:t>Religious Practice</a:t>
            </a:r>
          </a:p>
          <a:p>
            <a:pPr algn="just"/>
            <a:r>
              <a:rPr lang="en-US" sz="2400" dirty="0" smtClean="0">
                <a:latin typeface="Times New Roman" pitchFamily="18" charset="0"/>
                <a:cs typeface="Times New Roman" pitchFamily="18" charset="0"/>
              </a:rPr>
              <a:t>As religious practice became organized priests assumed leadership in providing protection for the helpless, widows and orphans, and the sick.</a:t>
            </a:r>
          </a:p>
        </p:txBody>
      </p:sp>
    </p:spTree>
    <p:extLst>
      <p:ext uri="{BB962C8B-B14F-4D97-AF65-F5344CB8AC3E}">
        <p14:creationId xmlns:p14="http://schemas.microsoft.com/office/powerpoint/2010/main" val="58501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a:latin typeface="Times New Roman" pitchFamily="18" charset="0"/>
                <a:cs typeface="Times New Roman" pitchFamily="18" charset="0"/>
              </a:rPr>
              <a:t>Organized Charity</a:t>
            </a:r>
          </a:p>
          <a:p>
            <a:pPr algn="just"/>
            <a:r>
              <a:rPr lang="en-US" dirty="0">
                <a:latin typeface="Times New Roman" pitchFamily="18" charset="0"/>
                <a:cs typeface="Times New Roman" pitchFamily="18" charset="0"/>
              </a:rPr>
              <a:t>At first only an informal practice, the administration of charity became organized during Middle Ages. </a:t>
            </a:r>
          </a:p>
          <a:p>
            <a:pPr algn="just"/>
            <a:r>
              <a:rPr lang="en-US" dirty="0">
                <a:latin typeface="Times New Roman" pitchFamily="18" charset="0"/>
                <a:cs typeface="Times New Roman" pitchFamily="18" charset="0"/>
              </a:rPr>
              <a:t>With the growing influence of the church and the acceptance of Christianity as state religion, institutions for the poor were established in the monasteries, serving as orphanages, as homes for the old, the sick, and the handicapped, and as refuge for the homeless.  </a:t>
            </a:r>
          </a:p>
          <a:p>
            <a:endParaRPr lang="en-US" dirty="0"/>
          </a:p>
        </p:txBody>
      </p:sp>
    </p:spTree>
    <p:extLst>
      <p:ext uri="{BB962C8B-B14F-4D97-AF65-F5344CB8AC3E}">
        <p14:creationId xmlns:p14="http://schemas.microsoft.com/office/powerpoint/2010/main" val="289209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800" b="1" dirty="0" smtClean="0">
                <a:latin typeface="Times New Roman" pitchFamily="18" charset="0"/>
                <a:cs typeface="Times New Roman" pitchFamily="18" charset="0"/>
              </a:rPr>
              <a:t>Statute of Charlemagne in 800</a:t>
            </a:r>
          </a:p>
          <a:p>
            <a:pPr algn="just"/>
            <a:r>
              <a:rPr lang="en-US" sz="2800" dirty="0" smtClean="0">
                <a:latin typeface="Times New Roman" pitchFamily="18" charset="0"/>
                <a:cs typeface="Times New Roman" pitchFamily="18" charset="0"/>
              </a:rPr>
              <a:t>Although the church praised charity and almsgiving, the state did not take the same attitude.</a:t>
            </a:r>
          </a:p>
          <a:p>
            <a:pPr algn="just"/>
            <a:r>
              <a:rPr lang="en-US" sz="2800" dirty="0" smtClean="0">
                <a:latin typeface="Times New Roman" pitchFamily="18" charset="0"/>
                <a:cs typeface="Times New Roman" pitchFamily="18" charset="0"/>
              </a:rPr>
              <a:t>Beginning with the Statute of Charlemagne in 800, secular authorities threatened to prohibit begging and fined citizens who gave alms to able-bodied beggars.</a:t>
            </a:r>
          </a:p>
          <a:p>
            <a:pPr algn="just"/>
            <a:r>
              <a:rPr lang="en-US" sz="2800" dirty="0" smtClean="0">
                <a:latin typeface="Times New Roman" pitchFamily="18" charset="0"/>
                <a:cs typeface="Times New Roman" pitchFamily="18" charset="0"/>
              </a:rPr>
              <a:t>This conflict between church and state existed until the end of the </a:t>
            </a:r>
            <a:r>
              <a:rPr lang="en-US" sz="2800" dirty="0">
                <a:latin typeface="Times New Roman" pitchFamily="18" charset="0"/>
                <a:cs typeface="Times New Roman" pitchFamily="18" charset="0"/>
              </a:rPr>
              <a:t>M</a:t>
            </a:r>
            <a:r>
              <a:rPr lang="en-US" sz="2800" dirty="0" smtClean="0">
                <a:latin typeface="Times New Roman" pitchFamily="18" charset="0"/>
                <a:cs typeface="Times New Roman" pitchFamily="18" charset="0"/>
              </a:rPr>
              <a:t>iddle Ages.</a:t>
            </a:r>
          </a:p>
          <a:p>
            <a:pPr marL="0" indent="0">
              <a:buNone/>
            </a:pPr>
            <a:endParaRPr lang="en-US" sz="2800" dirty="0" smtClean="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78002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dirty="0">
                <a:latin typeface="Times New Roman" pitchFamily="18" charset="0"/>
                <a:cs typeface="Times New Roman" pitchFamily="18" charset="0"/>
              </a:rPr>
              <a:t>Medieval Ages</a:t>
            </a:r>
          </a:p>
          <a:p>
            <a:pPr algn="just"/>
            <a:r>
              <a:rPr lang="en-US" dirty="0">
                <a:latin typeface="Times New Roman" pitchFamily="18" charset="0"/>
                <a:cs typeface="Times New Roman" pitchFamily="18" charset="0"/>
              </a:rPr>
              <a:t>The older church institutions through which charity was available-monasteries, abbeys, and convents-were partly replaced by “hospitals” that administered to old and sick persons, orphans, abandoned children, and pregnant women.</a:t>
            </a:r>
          </a:p>
          <a:p>
            <a:pPr algn="just"/>
            <a:r>
              <a:rPr lang="en-US" dirty="0">
                <a:latin typeface="Times New Roman" pitchFamily="18" charset="0"/>
                <a:cs typeface="Times New Roman" pitchFamily="18" charset="0"/>
              </a:rPr>
              <a:t>These hospitals founded with the help of donations from members of the aristocracy, became the main agency of medieval charity. </a:t>
            </a:r>
          </a:p>
          <a:p>
            <a:endParaRPr lang="en-US" dirty="0"/>
          </a:p>
        </p:txBody>
      </p:sp>
    </p:spTree>
    <p:extLst>
      <p:ext uri="{BB962C8B-B14F-4D97-AF65-F5344CB8AC3E}">
        <p14:creationId xmlns:p14="http://schemas.microsoft.com/office/powerpoint/2010/main" val="2709483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2800" b="1" dirty="0">
                <a:latin typeface="Times New Roman" pitchFamily="18" charset="0"/>
                <a:cs typeface="Times New Roman" pitchFamily="18" charset="0"/>
              </a:rPr>
              <a:t>M</a:t>
            </a:r>
            <a:r>
              <a:rPr lang="en-US" sz="2800" b="1" dirty="0" smtClean="0">
                <a:latin typeface="Times New Roman" pitchFamily="18" charset="0"/>
                <a:cs typeface="Times New Roman" pitchFamily="18" charset="0"/>
              </a:rPr>
              <a:t>artin Luther</a:t>
            </a:r>
          </a:p>
          <a:p>
            <a:r>
              <a:rPr lang="en-US" sz="2400" dirty="0" smtClean="0">
                <a:latin typeface="Times New Roman" pitchFamily="18" charset="0"/>
                <a:cs typeface="Times New Roman" pitchFamily="18" charset="0"/>
              </a:rPr>
              <a:t>In Germany, Martin Luther proposed that begging be forbidden and that a “common chest” of money, </a:t>
            </a:r>
            <a:r>
              <a:rPr lang="en-US" sz="2400" dirty="0">
                <a:latin typeface="Times New Roman" pitchFamily="18" charset="0"/>
                <a:cs typeface="Times New Roman" pitchFamily="18" charset="0"/>
              </a:rPr>
              <a:t>f</a:t>
            </a:r>
            <a:r>
              <a:rPr lang="en-US" sz="2400" dirty="0" smtClean="0">
                <a:latin typeface="Times New Roman" pitchFamily="18" charset="0"/>
                <a:cs typeface="Times New Roman" pitchFamily="18" charset="0"/>
              </a:rPr>
              <a:t>ood, and clothes for the needy be set up in all parishes.  </a:t>
            </a:r>
          </a:p>
          <a:p>
            <a:r>
              <a:rPr lang="en-US" sz="2800" b="1" dirty="0" smtClean="0">
                <a:latin typeface="Times New Roman" pitchFamily="18" charset="0"/>
                <a:cs typeface="Times New Roman" pitchFamily="18" charset="0"/>
              </a:rPr>
              <a:t>Juan Luis </a:t>
            </a:r>
            <a:r>
              <a:rPr lang="en-US" sz="2800" b="1" dirty="0" err="1" smtClean="0">
                <a:latin typeface="Times New Roman" pitchFamily="18" charset="0"/>
                <a:cs typeface="Times New Roman" pitchFamily="18" charset="0"/>
              </a:rPr>
              <a:t>Vives</a:t>
            </a:r>
            <a:endParaRPr lang="en-US" sz="28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idea that the fate of the individual poor deserved attention was first conceived by the Spanish philosopher Juan Luis </a:t>
            </a:r>
            <a:r>
              <a:rPr lang="en-US" sz="2400" dirty="0" err="1" smtClean="0">
                <a:latin typeface="Times New Roman" pitchFamily="18" charset="0"/>
                <a:cs typeface="Times New Roman" pitchFamily="18" charset="0"/>
              </a:rPr>
              <a:t>Vives</a:t>
            </a:r>
            <a:r>
              <a:rPr lang="en-US" sz="2400" dirty="0" smtClean="0">
                <a:latin typeface="Times New Roman" pitchFamily="18" charset="0"/>
                <a:cs typeface="Times New Roman" pitchFamily="18" charset="0"/>
              </a:rPr>
              <a:t> in the sixteenth century.</a:t>
            </a:r>
          </a:p>
          <a:p>
            <a:r>
              <a:rPr lang="en-US" sz="2400" dirty="0" smtClean="0">
                <a:latin typeface="Times New Roman" pitchFamily="18" charset="0"/>
                <a:cs typeface="Times New Roman" pitchFamily="18" charset="0"/>
              </a:rPr>
              <a:t>Not until two and one-half centuries later were the foresighted methods of </a:t>
            </a:r>
            <a:r>
              <a:rPr lang="en-US" sz="2400" dirty="0" err="1" smtClean="0">
                <a:latin typeface="Times New Roman" pitchFamily="18" charset="0"/>
                <a:cs typeface="Times New Roman" pitchFamily="18" charset="0"/>
              </a:rPr>
              <a:t>Vive’s</a:t>
            </a:r>
            <a:r>
              <a:rPr lang="en-US" sz="2400" dirty="0" smtClean="0">
                <a:latin typeface="Times New Roman" pitchFamily="18" charset="0"/>
                <a:cs typeface="Times New Roman" pitchFamily="18" charset="0"/>
              </a:rPr>
              <a:t> plan applied in practice in continental Europe.</a:t>
            </a:r>
          </a:p>
          <a:p>
            <a:r>
              <a:rPr lang="en-US" sz="2400" dirty="0" smtClean="0">
                <a:latin typeface="Times New Roman" pitchFamily="18" charset="0"/>
                <a:cs typeface="Times New Roman" pitchFamily="18" charset="0"/>
              </a:rPr>
              <a:t>This was done in Hamburg in 1788, where a reform of poor relief introduced a district system of investigation and distribution of relief to individual paupers through volunteer committees appointed by the Senate.</a:t>
            </a:r>
          </a:p>
          <a:p>
            <a:endParaRPr lang="en-US" sz="2400" b="1"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240145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sz="4400" b="1" dirty="0" smtClean="0">
                <a:latin typeface="Times New Roman" pitchFamily="18" charset="0"/>
                <a:cs typeface="Times New Roman" pitchFamily="18" charset="0"/>
              </a:rPr>
              <a:t>Benjamin Thompson </a:t>
            </a:r>
          </a:p>
          <a:p>
            <a:r>
              <a:rPr lang="en-US" sz="4400" dirty="0" smtClean="0">
                <a:latin typeface="Times New Roman" pitchFamily="18" charset="0"/>
                <a:cs typeface="Times New Roman" pitchFamily="18" charset="0"/>
              </a:rPr>
              <a:t>A</a:t>
            </a:r>
            <a:r>
              <a:rPr lang="en-US" sz="4400" b="1"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similar system of relief was inaugurated by an American Tory, Benjamin Thompson</a:t>
            </a:r>
            <a:r>
              <a:rPr lang="en-US" sz="4400" b="1"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 , later Count of Rumford, in Munich in 1790.</a:t>
            </a:r>
          </a:p>
          <a:p>
            <a:r>
              <a:rPr lang="en-US" sz="4400" dirty="0" smtClean="0">
                <a:latin typeface="Times New Roman" pitchFamily="18" charset="0"/>
                <a:cs typeface="Times New Roman" pitchFamily="18" charset="0"/>
              </a:rPr>
              <a:t>To prevent sturdy paupers from begging, he founded a military workhouse which manufactured clothing for the army.</a:t>
            </a:r>
          </a:p>
          <a:p>
            <a:r>
              <a:rPr lang="en-US" sz="4400" dirty="0" smtClean="0">
                <a:latin typeface="Times New Roman" pitchFamily="18" charset="0"/>
                <a:cs typeface="Times New Roman" pitchFamily="18" charset="0"/>
              </a:rPr>
              <a:t>Both the Hamburg and the Munich relief systems were financed by taxation and by collections of voluntary gifts.</a:t>
            </a:r>
          </a:p>
          <a:p>
            <a:endParaRPr lang="en-US" sz="4400" b="1" i="1" dirty="0" smtClean="0">
              <a:latin typeface="Times New Roman" pitchFamily="18" charset="0"/>
              <a:cs typeface="Times New Roman" pitchFamily="18" charset="0"/>
            </a:endParaRPr>
          </a:p>
          <a:p>
            <a:endParaRPr lang="en-US" sz="4400" dirty="0" smtClean="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50476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err="1">
                <a:latin typeface="Times New Roman" pitchFamily="18" charset="0"/>
                <a:cs typeface="Times New Roman" pitchFamily="18" charset="0"/>
              </a:rPr>
              <a:t>Elberfeld</a:t>
            </a:r>
            <a:r>
              <a:rPr lang="en-US" b="1" i="1" dirty="0">
                <a:latin typeface="Times New Roman" pitchFamily="18" charset="0"/>
                <a:cs typeface="Times New Roman" pitchFamily="18" charset="0"/>
              </a:rPr>
              <a:t> system</a:t>
            </a:r>
          </a:p>
          <a:p>
            <a:r>
              <a:rPr lang="en-US" dirty="0">
                <a:latin typeface="Times New Roman" pitchFamily="18" charset="0"/>
                <a:cs typeface="Times New Roman" pitchFamily="18" charset="0"/>
              </a:rPr>
              <a:t>The city of </a:t>
            </a:r>
            <a:r>
              <a:rPr lang="en-US" dirty="0" err="1">
                <a:latin typeface="Times New Roman" pitchFamily="18" charset="0"/>
                <a:cs typeface="Times New Roman" pitchFamily="18" charset="0"/>
              </a:rPr>
              <a:t>Elberfeld</a:t>
            </a:r>
            <a:r>
              <a:rPr lang="en-US" dirty="0">
                <a:latin typeface="Times New Roman" pitchFamily="18" charset="0"/>
                <a:cs typeface="Times New Roman" pitchFamily="18" charset="0"/>
              </a:rPr>
              <a:t> introduced the same plan in 1853 and financed it exclusively from public taxation.</a:t>
            </a:r>
          </a:p>
          <a:p>
            <a:r>
              <a:rPr lang="en-US" dirty="0">
                <a:latin typeface="Times New Roman" pitchFamily="18" charset="0"/>
                <a:cs typeface="Times New Roman" pitchFamily="18" charset="0"/>
              </a:rPr>
              <a:t>Later a large number of other European cities adopted this program.</a:t>
            </a:r>
          </a:p>
          <a:p>
            <a:r>
              <a:rPr lang="en-US" dirty="0">
                <a:latin typeface="Times New Roman" pitchFamily="18" charset="0"/>
                <a:cs typeface="Times New Roman" pitchFamily="18" charset="0"/>
              </a:rPr>
              <a:t>Although the system was actually used first in Hamburg, it was called the </a:t>
            </a:r>
            <a:r>
              <a:rPr lang="en-US" b="1" i="1" dirty="0" err="1">
                <a:latin typeface="Times New Roman" pitchFamily="18" charset="0"/>
                <a:cs typeface="Times New Roman" pitchFamily="18" charset="0"/>
              </a:rPr>
              <a:t>Elberfeld</a:t>
            </a:r>
            <a:r>
              <a:rPr lang="en-US" b="1" i="1" dirty="0">
                <a:latin typeface="Times New Roman" pitchFamily="18" charset="0"/>
                <a:cs typeface="Times New Roman" pitchFamily="18" charset="0"/>
              </a:rPr>
              <a:t> system.</a:t>
            </a:r>
          </a:p>
          <a:p>
            <a:endParaRPr lang="en-US" dirty="0"/>
          </a:p>
        </p:txBody>
      </p:sp>
    </p:spTree>
    <p:extLst>
      <p:ext uri="{BB962C8B-B14F-4D97-AF65-F5344CB8AC3E}">
        <p14:creationId xmlns:p14="http://schemas.microsoft.com/office/powerpoint/2010/main" val="2607797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latin typeface="Times New Roman" pitchFamily="18" charset="0"/>
                <a:cs typeface="Times New Roman" pitchFamily="18" charset="0"/>
              </a:rPr>
              <a:t>Father </a:t>
            </a:r>
            <a:r>
              <a:rPr lang="en-US" b="1" dirty="0">
                <a:latin typeface="Times New Roman" pitchFamily="18" charset="0"/>
                <a:cs typeface="Times New Roman" pitchFamily="18" charset="0"/>
              </a:rPr>
              <a:t>V</a:t>
            </a:r>
            <a:r>
              <a:rPr lang="en-US" b="1" dirty="0" smtClean="0">
                <a:latin typeface="Times New Roman" pitchFamily="18" charset="0"/>
                <a:cs typeface="Times New Roman" pitchFamily="18" charset="0"/>
              </a:rPr>
              <a:t>incent de Paul</a:t>
            </a:r>
          </a:p>
          <a:p>
            <a:r>
              <a:rPr lang="en-US" dirty="0" smtClean="0">
                <a:latin typeface="Times New Roman" pitchFamily="18" charset="0"/>
                <a:cs typeface="Times New Roman" pitchFamily="18" charset="0"/>
              </a:rPr>
              <a:t>The most important reformer of the charities of catholic church was Father Vincent de Paul in France, who was active during the seventeenth century.</a:t>
            </a:r>
          </a:p>
          <a:p>
            <a:r>
              <a:rPr lang="en-US" dirty="0" smtClean="0">
                <a:latin typeface="Times New Roman" pitchFamily="18" charset="0"/>
                <a:cs typeface="Times New Roman" pitchFamily="18" charset="0"/>
              </a:rPr>
              <a:t>He found patrons among the aristocracy and at  the royal court and obtained large foundations for the establishment of hospitals, orphanages, and foundling asylums.</a:t>
            </a:r>
          </a:p>
          <a:p>
            <a:r>
              <a:rPr lang="en-US" dirty="0" smtClean="0">
                <a:latin typeface="Times New Roman" pitchFamily="18" charset="0"/>
                <a:cs typeface="Times New Roman" pitchFamily="18" charset="0"/>
              </a:rPr>
              <a:t>He persuaded the ladies of the court to devote themselves to personal services for the destitute and sick.</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44455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672</Words>
  <Application>Microsoft Office PowerPoint</Application>
  <PresentationFormat>On-screen Show (4:3)</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Old World 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 World Background</dc:title>
  <dc:creator>rto</dc:creator>
  <cp:lastModifiedBy>Abdul Rehman</cp:lastModifiedBy>
  <cp:revision>15</cp:revision>
  <dcterms:created xsi:type="dcterms:W3CDTF">2020-04-22T14:56:28Z</dcterms:created>
  <dcterms:modified xsi:type="dcterms:W3CDTF">2020-04-25T16:03:22Z</dcterms:modified>
</cp:coreProperties>
</file>